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61" r:id="rId3"/>
    <p:sldId id="260" r:id="rId4"/>
  </p:sldIdLst>
  <p:sldSz cx="6858000" cy="9144000" type="screen4x3"/>
  <p:notesSz cx="9996488" cy="68643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624" y="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31274" cy="343598"/>
          </a:xfrm>
          <a:prstGeom prst="rect">
            <a:avLst/>
          </a:prstGeom>
        </p:spPr>
        <p:txBody>
          <a:bodyPr vert="horz" lIns="91167" tIns="45583" rIns="91167" bIns="4558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62911" y="1"/>
            <a:ext cx="4331274" cy="343598"/>
          </a:xfrm>
          <a:prstGeom prst="rect">
            <a:avLst/>
          </a:prstGeom>
        </p:spPr>
        <p:txBody>
          <a:bodyPr vert="horz" lIns="91167" tIns="45583" rIns="91167" bIns="45583" rtlCol="0"/>
          <a:lstStyle>
            <a:lvl1pPr algn="r">
              <a:defRPr sz="1200"/>
            </a:lvl1pPr>
          </a:lstStyle>
          <a:p>
            <a:fld id="{30066DB4-5A40-4DF5-AFCF-74411A5C9935}" type="datetime1">
              <a:rPr lang="ko-KR" altLang="en-US" smtClean="0"/>
              <a:pPr/>
              <a:t>2019-12-30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519666"/>
            <a:ext cx="4331274" cy="343598"/>
          </a:xfrm>
          <a:prstGeom prst="rect">
            <a:avLst/>
          </a:prstGeom>
        </p:spPr>
        <p:txBody>
          <a:bodyPr vert="horz" lIns="91167" tIns="45583" rIns="91167" bIns="4558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62911" y="6519666"/>
            <a:ext cx="4331274" cy="343598"/>
          </a:xfrm>
          <a:prstGeom prst="rect">
            <a:avLst/>
          </a:prstGeom>
        </p:spPr>
        <p:txBody>
          <a:bodyPr vert="horz" lIns="91167" tIns="45583" rIns="91167" bIns="45583" rtlCol="0" anchor="b"/>
          <a:lstStyle>
            <a:lvl1pPr algn="r">
              <a:defRPr sz="1200"/>
            </a:lvl1pPr>
          </a:lstStyle>
          <a:p>
            <a:fld id="{B393617C-68ED-4765-9116-EAC1983ED5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00228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32391" cy="343298"/>
          </a:xfrm>
          <a:prstGeom prst="rect">
            <a:avLst/>
          </a:prstGeom>
        </p:spPr>
        <p:txBody>
          <a:bodyPr vert="horz" lIns="91167" tIns="45583" rIns="91167" bIns="4558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62513" y="0"/>
            <a:ext cx="4332391" cy="343298"/>
          </a:xfrm>
          <a:prstGeom prst="rect">
            <a:avLst/>
          </a:prstGeom>
        </p:spPr>
        <p:txBody>
          <a:bodyPr vert="horz" lIns="91167" tIns="45583" rIns="91167" bIns="45583" rtlCol="0"/>
          <a:lstStyle>
            <a:lvl1pPr algn="r">
              <a:defRPr sz="1200"/>
            </a:lvl1pPr>
          </a:lstStyle>
          <a:p>
            <a:fld id="{CD8860B9-BE4E-451E-AFB6-8D4B1ED90FAA}" type="datetime1">
              <a:rPr lang="ko-KR" altLang="en-US" smtClean="0"/>
              <a:pPr/>
              <a:t>2019-12-30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033838" y="514350"/>
            <a:ext cx="1928812" cy="2574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67" tIns="45583" rIns="91167" bIns="4558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9175" y="3260527"/>
            <a:ext cx="7998140" cy="3089669"/>
          </a:xfrm>
          <a:prstGeom prst="rect">
            <a:avLst/>
          </a:prstGeom>
        </p:spPr>
        <p:txBody>
          <a:bodyPr vert="horz" lIns="91167" tIns="45583" rIns="91167" bIns="45583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519472"/>
            <a:ext cx="4332391" cy="343297"/>
          </a:xfrm>
          <a:prstGeom prst="rect">
            <a:avLst/>
          </a:prstGeom>
        </p:spPr>
        <p:txBody>
          <a:bodyPr vert="horz" lIns="91167" tIns="45583" rIns="91167" bIns="4558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62513" y="6519472"/>
            <a:ext cx="4332391" cy="343297"/>
          </a:xfrm>
          <a:prstGeom prst="rect">
            <a:avLst/>
          </a:prstGeom>
        </p:spPr>
        <p:txBody>
          <a:bodyPr vert="horz" lIns="91167" tIns="45583" rIns="91167" bIns="45583" rtlCol="0" anchor="b"/>
          <a:lstStyle>
            <a:lvl1pPr algn="r">
              <a:defRPr sz="1200"/>
            </a:lvl1pPr>
          </a:lstStyle>
          <a:p>
            <a:fld id="{5AFBB81B-3AC0-40D5-A223-3DFC48BB98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8259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8135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3832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4055-3DE2-4004-A1A2-C909FA90B888}" type="datetime1">
              <a:rPr lang="ko-KR" altLang="en-US" smtClean="0"/>
              <a:pPr/>
              <a:t>2019-12-30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10E8C-73F2-4001-8818-4C86B7C7DA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080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BA37D-9D1C-4195-977C-AD73AF0184F3}" type="datetime1">
              <a:rPr lang="ko-KR" altLang="en-US" smtClean="0"/>
              <a:pPr/>
              <a:t>2019-12-30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10E8C-73F2-4001-8818-4C86B7C7DA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0947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D9D86-9B89-4A64-A8DA-DD833F22FF1B}" type="datetime1">
              <a:rPr lang="ko-KR" altLang="en-US" smtClean="0"/>
              <a:pPr/>
              <a:t>2019-12-30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10E8C-73F2-4001-8818-4C86B7C7DA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9584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DABB1-75B5-445C-90D4-C298CFF28886}" type="datetime1">
              <a:rPr lang="ko-KR" altLang="en-US" smtClean="0"/>
              <a:pPr/>
              <a:t>2019-12-30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10E8C-73F2-4001-8818-4C86B7C7DA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6537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36881-7C3D-4E89-BE30-5E0670B00257}" type="datetime1">
              <a:rPr lang="ko-KR" altLang="en-US" smtClean="0"/>
              <a:pPr/>
              <a:t>2019-12-30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10E8C-73F2-4001-8818-4C86B7C7DA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2298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0FDAF-A976-4325-8A5F-ABCB62943D5B}" type="datetime1">
              <a:rPr lang="ko-KR" altLang="en-US" smtClean="0"/>
              <a:pPr/>
              <a:t>2019-12-30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10E8C-73F2-4001-8818-4C86B7C7DA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6679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CF588-7EB3-453A-9514-1D755A8655F4}" type="datetime1">
              <a:rPr lang="ko-KR" altLang="en-US" smtClean="0"/>
              <a:pPr/>
              <a:t>2019-12-30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10E8C-73F2-4001-8818-4C86B7C7DA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492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E78D-1BC7-4F61-9C90-5275CB21F913}" type="datetime1">
              <a:rPr lang="ko-KR" altLang="en-US" smtClean="0"/>
              <a:pPr/>
              <a:t>2019-12-30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10E8C-73F2-4001-8818-4C86B7C7DA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3354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B3340-1C38-415C-8EB3-67860E2CEE34}" type="datetime1">
              <a:rPr lang="ko-KR" altLang="en-US" smtClean="0"/>
              <a:pPr/>
              <a:t>2019-12-30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10E8C-73F2-4001-8818-4C86B7C7DA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8016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60F7-B4EE-4847-BACA-7BBAF7173731}" type="datetime1">
              <a:rPr lang="ko-KR" altLang="en-US" smtClean="0"/>
              <a:pPr/>
              <a:t>2019-12-30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10E8C-73F2-4001-8818-4C86B7C7DA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3678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62BB0-4393-4A4A-911F-B74B12BAF415}" type="datetime1">
              <a:rPr lang="ko-KR" altLang="en-US" smtClean="0"/>
              <a:pPr/>
              <a:t>2019-12-30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10E8C-73F2-4001-8818-4C86B7C7DA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4821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D0F52-20E4-4C74-B244-DFE89268254B}" type="datetime1">
              <a:rPr lang="ko-KR" altLang="en-US" smtClean="0"/>
              <a:pPr/>
              <a:t>2019-12-30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10E8C-73F2-4001-8818-4C86B7C7DA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5004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/>
          <p:nvPr/>
        </p:nvSpPr>
        <p:spPr>
          <a:xfrm>
            <a:off x="44624" y="7768642"/>
            <a:ext cx="6723916" cy="30777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210 맨발의청춘 L" panose="02020603020101020101" pitchFamily="18" charset="-127"/>
                <a:ea typeface="문체부 제목 돋음체" panose="020B0609000101010101" pitchFamily="49" charset="-127"/>
              </a:rPr>
              <a:t>사고 </a:t>
            </a:r>
            <a:r>
              <a:rPr lang="ko-KR" altLang="en-US" sz="1400" dirty="0">
                <a:latin typeface="210 맨발의청춘 L" panose="02020603020101020101" pitchFamily="18" charset="-127"/>
                <a:ea typeface="문체부 제목 돋음체" panose="020B0609000101010101" pitchFamily="49" charset="-127"/>
              </a:rPr>
              <a:t>후 보험회사 </a:t>
            </a:r>
            <a:r>
              <a:rPr lang="ko-KR" altLang="en-US" sz="1400" dirty="0" err="1" smtClean="0">
                <a:latin typeface="210 맨발의청춘 L" panose="02020603020101020101" pitchFamily="18" charset="-127"/>
                <a:ea typeface="문체부 제목 돋음체" panose="020B0609000101010101" pitchFamily="49" charset="-127"/>
              </a:rPr>
              <a:t>처리상황에</a:t>
            </a:r>
            <a:r>
              <a:rPr lang="ko-KR" altLang="en-US" sz="1400" dirty="0" smtClean="0">
                <a:latin typeface="210 맨발의청춘 L" panose="02020603020101020101" pitchFamily="18" charset="-127"/>
                <a:ea typeface="문체부 제목 돋음체" panose="020B0609000101010101" pitchFamily="49" charset="-127"/>
              </a:rPr>
              <a:t> </a:t>
            </a:r>
            <a:r>
              <a:rPr lang="ko-KR" altLang="en-US" sz="1400" dirty="0">
                <a:latin typeface="210 맨발의청춘 L" panose="02020603020101020101" pitchFamily="18" charset="-127"/>
                <a:ea typeface="문체부 제목 돋음체" panose="020B0609000101010101" pitchFamily="49" charset="-127"/>
              </a:rPr>
              <a:t>따라 진행하고 </a:t>
            </a:r>
            <a:r>
              <a:rPr lang="ko-KR" altLang="en-US" sz="1400" dirty="0" smtClean="0">
                <a:latin typeface="210 맨발의청춘 L" panose="02020603020101020101" pitchFamily="18" charset="-127"/>
                <a:ea typeface="문체부 제목 돋음체" panose="020B0609000101010101" pitchFamily="49" charset="-127"/>
              </a:rPr>
              <a:t>사건 </a:t>
            </a:r>
            <a:r>
              <a:rPr lang="ko-KR" altLang="en-US" sz="1400" dirty="0">
                <a:latin typeface="210 맨발의청춘 L" panose="02020603020101020101" pitchFamily="18" charset="-127"/>
                <a:ea typeface="문체부 제목 돋음체" panose="020B0609000101010101" pitchFamily="49" charset="-127"/>
              </a:rPr>
              <a:t>종결 후 운영 규정에 </a:t>
            </a:r>
            <a:r>
              <a:rPr lang="ko-KR" altLang="en-US" sz="1400" dirty="0" smtClean="0">
                <a:latin typeface="210 맨발의청춘 L" panose="02020603020101020101" pitchFamily="18" charset="-127"/>
                <a:ea typeface="문체부 제목 돋음체" panose="020B0609000101010101" pitchFamily="49" charset="-127"/>
              </a:rPr>
              <a:t>따른다</a:t>
            </a:r>
            <a:endParaRPr lang="ko-KR" altLang="en-US" sz="1400" dirty="0">
              <a:latin typeface="210 맨발의청춘 L" panose="02020603020101020101" pitchFamily="18" charset="-127"/>
              <a:ea typeface="문체부 제목 돋음체" panose="020B0609000101010101" pitchFamily="49" charset="-127"/>
            </a:endParaRPr>
          </a:p>
        </p:txBody>
      </p:sp>
      <p:sp>
        <p:nvSpPr>
          <p:cNvPr id="2" name="사각형: 둥근 모서리 1"/>
          <p:cNvSpPr/>
          <p:nvPr/>
        </p:nvSpPr>
        <p:spPr>
          <a:xfrm>
            <a:off x="980729" y="611560"/>
            <a:ext cx="5211580" cy="10081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1268760" y="769517"/>
            <a:ext cx="50405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latin typeface="1훈점보맘보 B" panose="02020603020101020101" pitchFamily="18" charset="-127"/>
                <a:ea typeface="문체부 제목 돋음체" panose="020B0609000101010101" pitchFamily="49" charset="-127"/>
              </a:rPr>
              <a:t>안전사고 </a:t>
            </a:r>
            <a:r>
              <a:rPr lang="ko-KR" altLang="en-US" sz="3600" dirty="0" err="1" smtClean="0">
                <a:latin typeface="1훈점보맘보 B" panose="02020603020101020101" pitchFamily="18" charset="-127"/>
                <a:ea typeface="문체부 제목 돋음체" panose="020B0609000101010101" pitchFamily="49" charset="-127"/>
              </a:rPr>
              <a:t>대</a:t>
            </a:r>
            <a:r>
              <a:rPr lang="ko-KR" altLang="en-US" sz="3600" dirty="0" err="1">
                <a:latin typeface="1훈점보맘보 B" panose="02020603020101020101" pitchFamily="18" charset="-127"/>
                <a:ea typeface="문체부 제목 돋음체" panose="020B0609000101010101" pitchFamily="49" charset="-127"/>
              </a:rPr>
              <a:t>응</a:t>
            </a:r>
            <a:r>
              <a:rPr lang="ko-KR" altLang="en-US" sz="3600" dirty="0" err="1" smtClean="0">
                <a:latin typeface="1훈점보맘보 B" panose="02020603020101020101" pitchFamily="18" charset="-127"/>
                <a:ea typeface="문체부 제목 돋음체" panose="020B0609000101010101" pitchFamily="49" charset="-127"/>
              </a:rPr>
              <a:t>메뉴얼</a:t>
            </a:r>
            <a:endParaRPr lang="ko-KR" altLang="en-US" sz="3600" dirty="0">
              <a:latin typeface="1훈점보맘보 B" panose="02020603020101020101" pitchFamily="18" charset="-127"/>
              <a:ea typeface="문체부 제목 돋음체" panose="020B0609000101010101" pitchFamily="49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349682" y="8618349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err="1" smtClean="0"/>
              <a:t>라파엘노인데이케어센터</a:t>
            </a:r>
            <a:endParaRPr lang="ko-KR" altLang="en-US" sz="1400" dirty="0"/>
          </a:p>
        </p:txBody>
      </p: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559123"/>
              </p:ext>
            </p:extLst>
          </p:nvPr>
        </p:nvGraphicFramePr>
        <p:xfrm>
          <a:off x="1072161" y="1867179"/>
          <a:ext cx="4724780" cy="5198749"/>
        </p:xfrm>
        <a:graphic>
          <a:graphicData uri="http://schemas.openxmlformats.org/drawingml/2006/table">
            <a:tbl>
              <a:tblPr/>
              <a:tblGrid>
                <a:gridCol w="23383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503">
                  <a:extLst>
                    <a:ext uri="{9D8B030D-6E8A-4147-A177-3AD203B41FA5}">
                      <a16:colId xmlns:a16="http://schemas.microsoft.com/office/drawing/2014/main" val="926300202"/>
                    </a:ext>
                  </a:extLst>
                </a:gridCol>
                <a:gridCol w="2175900">
                  <a:extLst>
                    <a:ext uri="{9D8B030D-6E8A-4147-A177-3AD203B41FA5}">
                      <a16:colId xmlns:a16="http://schemas.microsoft.com/office/drawing/2014/main" val="3943557867"/>
                    </a:ext>
                  </a:extLst>
                </a:gridCol>
              </a:tblGrid>
              <a:tr h="71152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문체부 제목 돋음체" panose="020B0609000101010101" pitchFamily="49" charset="-127"/>
                        </a:rPr>
                        <a:t>안전사고 발생</a:t>
                      </a:r>
                      <a:endParaRPr lang="en-US" altLang="ko-KR" sz="18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문체부 제목 돋음체" panose="020B0609000101010101" pitchFamily="49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50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문체부 제목 돋음체" panose="020B0609000101010101" pitchFamily="49" charset="-127"/>
                        </a:rPr>
                        <a:t>차량 사고</a:t>
                      </a:r>
                      <a:endParaRPr lang="en-US" altLang="ko-KR" sz="18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문체부 제목 돋음체" panose="020B0609000101010101" pitchFamily="49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문체부 제목 돋음체" panose="020B0609000101010101" pitchFamily="49" charset="-127"/>
                        </a:rPr>
                        <a:t>이용자 사고</a:t>
                      </a:r>
                      <a:endParaRPr lang="en-US" altLang="ko-KR" sz="18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문체부 제목 돋음체" panose="020B0609000101010101" pitchFamily="49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7572821"/>
                  </a:ext>
                </a:extLst>
              </a:tr>
              <a:tr h="13735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문체부 제목 돋음체" panose="020B0609000101010101" pitchFamily="49" charset="-127"/>
                        </a:rPr>
                        <a:t>▼</a:t>
                      </a:r>
                      <a:endParaRPr lang="en-US" altLang="ko-KR" sz="18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문체부 제목 돋음체" panose="020B0609000101010101" pitchFamily="49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문체부 제목 돋음체" panose="020B0609000101010101" pitchFamily="49" charset="-127"/>
                        </a:rPr>
                        <a:t>▼</a:t>
                      </a:r>
                      <a:endParaRPr lang="en-US" altLang="ko-KR" sz="18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문체부 제목 돋음체" panose="020B0609000101010101" pitchFamily="49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04286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문체부 제목 돋음체" panose="020B0609000101010101" pitchFamily="49" charset="-127"/>
                        </a:rPr>
                        <a:t>운전자</a:t>
                      </a:r>
                      <a:r>
                        <a:rPr lang="en-US" altLang="ko-KR" sz="18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문체부 제목 돋음체" panose="020B0609000101010101" pitchFamily="49" charset="-127"/>
                        </a:rPr>
                        <a:t>,</a:t>
                      </a:r>
                      <a:r>
                        <a:rPr lang="ko-KR" altLang="en-US" sz="18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문체부 제목 돋음체" panose="020B0609000101010101" pitchFamily="49" charset="-127"/>
                        </a:rPr>
                        <a:t>동승자</a:t>
                      </a:r>
                      <a:endParaRPr lang="en-US" altLang="ko-KR" sz="18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문체부 제목 돋음체" panose="020B0609000101010101" pitchFamily="49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문체부 제목 돋음체" panose="020B0609000101010101" pitchFamily="49" charset="-127"/>
                        </a:rPr>
                        <a:t>사무실 연락</a:t>
                      </a:r>
                      <a:endParaRPr lang="en-US" altLang="ko-KR" sz="18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문체부 제목 돋음체" panose="020B0609000101010101" pitchFamily="49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90163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문체부 제목 돋음체" panose="020B0609000101010101" pitchFamily="49" charset="-127"/>
                        </a:rPr>
                        <a:t>▼</a:t>
                      </a:r>
                      <a:endParaRPr lang="en-US" altLang="ko-KR" sz="18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문체부 제목 돋음체" panose="020B0609000101010101" pitchFamily="49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문체부 제목 돋음체" panose="020B0609000101010101" pitchFamily="49" charset="-127"/>
                        </a:rPr>
                        <a:t>▼</a:t>
                      </a:r>
                      <a:endParaRPr lang="en-US" altLang="ko-KR" sz="18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문체부 제목 돋음체" panose="020B0609000101010101" pitchFamily="49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15125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err="1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문체부 제목 돋음체" panose="020B0609000101010101" pitchFamily="49" charset="-127"/>
                        </a:rPr>
                        <a:t>센터연락</a:t>
                      </a:r>
                      <a:r>
                        <a:rPr lang="ko-KR" altLang="en-US" sz="18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문체부 제목 돋음체" panose="020B0609000101010101" pitchFamily="49" charset="-127"/>
                        </a:rPr>
                        <a:t> 및</a:t>
                      </a:r>
                      <a:endParaRPr lang="en-US" altLang="ko-KR" sz="18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문체부 제목 돋음체" panose="020B0609000101010101" pitchFamily="49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문체부 제목 돋음체" panose="020B0609000101010101" pitchFamily="49" charset="-127"/>
                        </a:rPr>
                        <a:t>보험회사연락</a:t>
                      </a:r>
                      <a:endParaRPr lang="en-US" altLang="ko-KR" sz="18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문체부 제목 돋음체" panose="020B0609000101010101" pitchFamily="49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8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문체부 제목 돋음체" panose="020B0609000101010101" pitchFamily="49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문체부 제목 돋음체" panose="020B0609000101010101" pitchFamily="49" charset="-127"/>
                        </a:rPr>
                        <a:t>-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문체부 제목 돋음체" panose="020B0609000101010101" pitchFamily="49" charset="-127"/>
                        </a:rPr>
                        <a:t>즉시 이용자 살피기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문체부 제목 돋음체" panose="020B0609000101010101" pitchFamily="49" charset="-127"/>
                      </a:endParaRPr>
                    </a:p>
                    <a:p>
                      <a:pPr marL="0" marR="0" indent="0" algn="just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문체부 제목 돋음체" panose="020B0609000101010101" pitchFamily="49" charset="-127"/>
                        </a:rPr>
                        <a:t>-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문체부 제목 돋음체" panose="020B0609000101010101" pitchFamily="49" charset="-127"/>
                        </a:rPr>
                        <a:t>필요시</a:t>
                      </a: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문체부 제목 돋음체" panose="020B0609000101010101" pitchFamily="49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문체부 제목 돋음체" panose="020B0609000101010101" pitchFamily="49" charset="-127"/>
                        </a:rPr>
                        <a:t>119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문체부 제목 돋음체" panose="020B0609000101010101" pitchFamily="49" charset="-127"/>
                        </a:rPr>
                        <a:t>신고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문체부 제목 돋음체" panose="020B0609000101010101" pitchFamily="49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문체부 제목 돋음체" panose="020B0609000101010101" pitchFamily="49" charset="-127"/>
                        </a:rPr>
                        <a:t>보호자에게 연락하여 동의 하에 병원 후송 및 보험회사 연락</a:t>
                      </a:r>
                      <a:endParaRPr lang="en-US" altLang="ko-KR" sz="18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문체부 제목 돋음체" panose="020B0609000101010101" pitchFamily="49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6220835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문체부 제목 돋음체" panose="020B0609000101010101" pitchFamily="49" charset="-127"/>
                        </a:rPr>
                        <a:t>▼</a:t>
                      </a:r>
                      <a:endParaRPr lang="en-US" altLang="ko-KR" sz="18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문체부 제목 돋음체" panose="020B0609000101010101" pitchFamily="49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24230002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문체부 제목 돋음체" panose="020B0609000101010101" pitchFamily="49" charset="-127"/>
                        </a:rPr>
                        <a:t>센터장 보고 및 현장출동</a:t>
                      </a:r>
                      <a:endParaRPr lang="en-US" altLang="ko-KR" sz="18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문체부 제목 돋음체" panose="020B0609000101010101" pitchFamily="49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3133442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778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/>
          <p:cNvSpPr/>
          <p:nvPr/>
        </p:nvSpPr>
        <p:spPr>
          <a:xfrm>
            <a:off x="980729" y="611560"/>
            <a:ext cx="5211580" cy="10081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1052736" y="827584"/>
            <a:ext cx="5256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1훈점보맘보 B" panose="02020603020101020101" pitchFamily="18" charset="-127"/>
                <a:ea typeface="문체부 제목 돋음체" panose="020B0609000101010101" pitchFamily="49" charset="-127"/>
              </a:rPr>
              <a:t>재난대응 협력기관 비상연락망</a:t>
            </a:r>
            <a:endParaRPr lang="ko-KR" altLang="en-US" sz="2800" dirty="0">
              <a:latin typeface="1훈점보맘보 B" panose="02020603020101020101" pitchFamily="18" charset="-127"/>
              <a:ea typeface="문체부 제목 돋음체" panose="020B0609000101010101" pitchFamily="49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349682" y="8618349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err="1" smtClean="0"/>
              <a:t>라파엘노인데이케어센터</a:t>
            </a:r>
            <a:endParaRPr lang="ko-KR" altLang="en-US" sz="1400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237480"/>
              </p:ext>
            </p:extLst>
          </p:nvPr>
        </p:nvGraphicFramePr>
        <p:xfrm>
          <a:off x="922440" y="2195736"/>
          <a:ext cx="5328158" cy="2505456"/>
        </p:xfrm>
        <a:graphic>
          <a:graphicData uri="http://schemas.openxmlformats.org/drawingml/2006/table">
            <a:tbl>
              <a:tblPr/>
              <a:tblGrid>
                <a:gridCol w="3131312">
                  <a:extLst>
                    <a:ext uri="{9D8B030D-6E8A-4147-A177-3AD203B41FA5}">
                      <a16:colId xmlns:a16="http://schemas.microsoft.com/office/drawing/2014/main" val="3697200562"/>
                    </a:ext>
                  </a:extLst>
                </a:gridCol>
                <a:gridCol w="2196846">
                  <a:extLst>
                    <a:ext uri="{9D8B030D-6E8A-4147-A177-3AD203B41FA5}">
                      <a16:colId xmlns:a16="http://schemas.microsoft.com/office/drawing/2014/main" val="1032225481"/>
                    </a:ext>
                  </a:extLst>
                </a:gridCol>
              </a:tblGrid>
              <a:tr h="4503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소속기관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전화번호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7839268"/>
                  </a:ext>
                </a:extLst>
              </a:tr>
              <a:tr h="34251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부산광역시 금정소방서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051-760-4771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0414201"/>
                  </a:ext>
                </a:extLst>
              </a:tr>
              <a:tr h="34251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부산광역시 금정구보건소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051-519-5051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9835447"/>
                  </a:ext>
                </a:extLst>
              </a:tr>
              <a:tr h="34251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부산광역시 상수도사업본부 시설관리사업소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051-669-4511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9158237"/>
                  </a:ext>
                </a:extLst>
              </a:tr>
              <a:tr h="34251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부산광역시 상수도사업본부 북부통합사업소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051-669-5461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6209263"/>
                  </a:ext>
                </a:extLst>
              </a:tr>
              <a:tr h="34251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부산가톨릭대학교 사무처 김민성 시설관리주임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051-510-0856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3810419"/>
                  </a:ext>
                </a:extLst>
              </a:tr>
              <a:tr h="34251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부산가톨릭대학교 사무처 </a:t>
                      </a: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유정열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시설관리부장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051-510-0853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6597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713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7757085"/>
              </p:ext>
            </p:extLst>
          </p:nvPr>
        </p:nvGraphicFramePr>
        <p:xfrm>
          <a:off x="2175065" y="1763688"/>
          <a:ext cx="2694095" cy="803148"/>
        </p:xfrm>
        <a:graphic>
          <a:graphicData uri="http://schemas.openxmlformats.org/drawingml/2006/table">
            <a:tbl>
              <a:tblPr/>
              <a:tblGrid>
                <a:gridCol w="2694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0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한정원</a:t>
                      </a: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책임교수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010-7743-2277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53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상황에 따른 의사결정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,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추후보험처리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9910856"/>
              </p:ext>
            </p:extLst>
          </p:nvPr>
        </p:nvGraphicFramePr>
        <p:xfrm>
          <a:off x="2132856" y="2891556"/>
          <a:ext cx="2776347" cy="803148"/>
        </p:xfrm>
        <a:graphic>
          <a:graphicData uri="http://schemas.openxmlformats.org/drawingml/2006/table">
            <a:tbl>
              <a:tblPr/>
              <a:tblGrid>
                <a:gridCol w="2776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박나리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시설장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010-2552-3472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53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상황보고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추후보험처리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,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상황에 따른 의사결정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545587"/>
              </p:ext>
            </p:extLst>
          </p:nvPr>
        </p:nvGraphicFramePr>
        <p:xfrm>
          <a:off x="902098" y="4083172"/>
          <a:ext cx="1302766" cy="848868"/>
        </p:xfrm>
        <a:graphic>
          <a:graphicData uri="http://schemas.openxmlformats.org/drawingml/2006/table">
            <a:tbl>
              <a:tblPr/>
              <a:tblGrid>
                <a:gridCol w="13027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92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김나은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 간호사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010-6889-5274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53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응급처치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/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상황보고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951329"/>
              </p:ext>
            </p:extLst>
          </p:nvPr>
        </p:nvGraphicFramePr>
        <p:xfrm>
          <a:off x="2492896" y="4067944"/>
          <a:ext cx="3816424" cy="848868"/>
        </p:xfrm>
        <a:graphic>
          <a:graphicData uri="http://schemas.openxmlformats.org/drawingml/2006/table">
            <a:tbl>
              <a:tblPr/>
              <a:tblGrid>
                <a:gridCol w="1272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20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2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92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홍수지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사회복지사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010-2841-2802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성혜지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사회복지사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010-5539-5072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박진형 사무원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010-9955-6988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537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관계기관 및 보호자 연락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/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상황보고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683064"/>
              </p:ext>
            </p:extLst>
          </p:nvPr>
        </p:nvGraphicFramePr>
        <p:xfrm>
          <a:off x="1340768" y="5508104"/>
          <a:ext cx="1152128" cy="1290828"/>
        </p:xfrm>
        <a:graphic>
          <a:graphicData uri="http://schemas.openxmlformats.org/drawingml/2006/table">
            <a:tbl>
              <a:tblPr/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376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요양보호사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반장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/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이 세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현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010-5310-5514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01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관계기관연락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상황보고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879524"/>
              </p:ext>
            </p:extLst>
          </p:nvPr>
        </p:nvGraphicFramePr>
        <p:xfrm>
          <a:off x="3212976" y="5508104"/>
          <a:ext cx="1152128" cy="1260448"/>
        </p:xfrm>
        <a:graphic>
          <a:graphicData uri="http://schemas.openxmlformats.org/drawingml/2006/table">
            <a:tbl>
              <a:tblPr/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이만우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운전원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010-4847-2832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37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관계기관연락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상황보고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475267"/>
              </p:ext>
            </p:extLst>
          </p:nvPr>
        </p:nvGraphicFramePr>
        <p:xfrm>
          <a:off x="4653136" y="5508104"/>
          <a:ext cx="1051179" cy="1260448"/>
        </p:xfrm>
        <a:graphic>
          <a:graphicData uri="http://schemas.openxmlformats.org/drawingml/2006/table">
            <a:tbl>
              <a:tblPr/>
              <a:tblGrid>
                <a:gridCol w="10511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정혜인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조리원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01-4094-2781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37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관계기관연락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상황보고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126364"/>
              </p:ext>
            </p:extLst>
          </p:nvPr>
        </p:nvGraphicFramePr>
        <p:xfrm>
          <a:off x="260647" y="7092280"/>
          <a:ext cx="6336705" cy="1071742"/>
        </p:xfrm>
        <a:graphic>
          <a:graphicData uri="http://schemas.openxmlformats.org/drawingml/2006/table">
            <a:tbl>
              <a:tblPr/>
              <a:tblGrid>
                <a:gridCol w="1296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김명애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요양보호사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  <a:cs typeface="+mn-cs"/>
                        </a:rPr>
                        <a:t>010-2951-7635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박현주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요양보호사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  <a:cs typeface="+mn-cs"/>
                        </a:rPr>
                        <a:t>010-9808-0176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박지연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요양보호사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  <a:cs typeface="+mn-cs"/>
                        </a:rPr>
                        <a:t>010-4027-3312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윤세영 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요양보호사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  <a:cs typeface="+mn-cs"/>
                        </a:rPr>
                        <a:t>010-4497-7702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오상의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요양보호사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  <a:cs typeface="+mn-cs"/>
                        </a:rPr>
                        <a:t>010-9233-5051</a:t>
                      </a:r>
                      <a:endParaRPr lang="ko-KR" altLang="en-US" sz="1000" dirty="0"/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537"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관계기관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연락 및 상황보고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708920" y="860444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latin typeface="HY강B" pitchFamily="18" charset="-127"/>
                <a:ea typeface="HY강B" pitchFamily="18" charset="-127"/>
              </a:rPr>
              <a:t>라파엘노인데이케어센터</a:t>
            </a:r>
            <a:endParaRPr lang="ko-KR" altLang="en-US" sz="1200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0" name="아래쪽 화살표 19"/>
          <p:cNvSpPr/>
          <p:nvPr/>
        </p:nvSpPr>
        <p:spPr>
          <a:xfrm rot="10800000">
            <a:off x="3284984" y="2627783"/>
            <a:ext cx="360040" cy="216024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아래쪽 화살표 20"/>
          <p:cNvSpPr/>
          <p:nvPr/>
        </p:nvSpPr>
        <p:spPr>
          <a:xfrm rot="10800000">
            <a:off x="3284985" y="3707903"/>
            <a:ext cx="360040" cy="216024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아래쪽 화살표 22"/>
          <p:cNvSpPr/>
          <p:nvPr/>
        </p:nvSpPr>
        <p:spPr>
          <a:xfrm rot="10800000">
            <a:off x="2924944" y="5076056"/>
            <a:ext cx="360040" cy="216024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아래쪽 화살표 23"/>
          <p:cNvSpPr/>
          <p:nvPr/>
        </p:nvSpPr>
        <p:spPr>
          <a:xfrm rot="10800000">
            <a:off x="1700808" y="6804248"/>
            <a:ext cx="360040" cy="216024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사각형: 둥근 모서리 1"/>
          <p:cNvSpPr txBox="1">
            <a:spLocks/>
          </p:cNvSpPr>
          <p:nvPr/>
        </p:nvSpPr>
        <p:spPr>
          <a:xfrm>
            <a:off x="342900" y="654216"/>
            <a:ext cx="6172200" cy="6774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dirty="0" smtClean="0">
                <a:solidFill>
                  <a:schemeClr val="tx1"/>
                </a:solidFill>
                <a:latin typeface="HY강B" pitchFamily="18" charset="-127"/>
                <a:ea typeface="문체부 제목 돋음체" panose="020B0609000101010101" pitchFamily="49" charset="-127"/>
              </a:rPr>
              <a:t>직원 비상연락망 및 응급</a:t>
            </a:r>
            <a:r>
              <a:rPr lang="en-US" altLang="ko-KR" sz="2800" dirty="0" smtClean="0">
                <a:solidFill>
                  <a:schemeClr val="tx1"/>
                </a:solidFill>
                <a:latin typeface="HY강B" pitchFamily="18" charset="-127"/>
                <a:ea typeface="문체부 제목 돋음체" panose="020B0609000101010101" pitchFamily="49" charset="-127"/>
              </a:rPr>
              <a:t>/</a:t>
            </a:r>
            <a:r>
              <a:rPr lang="ko-KR" altLang="en-US" sz="2800" dirty="0" smtClean="0">
                <a:solidFill>
                  <a:schemeClr val="tx1"/>
                </a:solidFill>
                <a:latin typeface="HY강B" pitchFamily="18" charset="-127"/>
                <a:ea typeface="문체부 제목 돋음체" panose="020B0609000101010101" pitchFamily="49" charset="-127"/>
              </a:rPr>
              <a:t>재난상황 보고체계도</a:t>
            </a:r>
            <a:endParaRPr lang="ko-KR" altLang="en-US" sz="2800" dirty="0">
              <a:solidFill>
                <a:schemeClr val="tx1"/>
              </a:solidFill>
              <a:latin typeface="HY강B" pitchFamily="18" charset="-127"/>
              <a:ea typeface="문체부 제목 돋음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474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172</Words>
  <Application>Microsoft Office PowerPoint</Application>
  <PresentationFormat>화면 슬라이드 쇼(4:3)</PresentationFormat>
  <Paragraphs>83</Paragraphs>
  <Slides>3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1훈점보맘보 B</vt:lpstr>
      <vt:lpstr>210 맨발의청춘 L</vt:lpstr>
      <vt:lpstr>HY강B</vt:lpstr>
      <vt:lpstr>맑은 고딕</vt:lpstr>
      <vt:lpstr>문체부 제목 돋음체</vt:lpstr>
      <vt:lpstr>함초롬바탕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PC</cp:lastModifiedBy>
  <cp:revision>36</cp:revision>
  <cp:lastPrinted>2017-03-08T07:40:48Z</cp:lastPrinted>
  <dcterms:created xsi:type="dcterms:W3CDTF">2016-10-27T06:00:11Z</dcterms:created>
  <dcterms:modified xsi:type="dcterms:W3CDTF">2019-12-30T08:06:38Z</dcterms:modified>
</cp:coreProperties>
</file>